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14" r:id="rId5"/>
    <p:sldId id="318" r:id="rId6"/>
    <p:sldId id="343" r:id="rId7"/>
    <p:sldId id="346" r:id="rId8"/>
    <p:sldId id="319" r:id="rId9"/>
    <p:sldId id="344" r:id="rId10"/>
    <p:sldId id="320" r:id="rId11"/>
    <p:sldId id="322" r:id="rId12"/>
    <p:sldId id="345" r:id="rId13"/>
    <p:sldId id="32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F1F7"/>
    <a:srgbClr val="D1D6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6370" autoAdjust="0"/>
  </p:normalViewPr>
  <p:slideViewPr>
    <p:cSldViewPr snapToGrid="0">
      <p:cViewPr varScale="1">
        <p:scale>
          <a:sx n="110" d="100"/>
          <a:sy n="110" d="100"/>
        </p:scale>
        <p:origin x="456" y="108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-2724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7" d="100"/>
          <a:sy n="87" d="100"/>
        </p:scale>
        <p:origin x="384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2/16/2023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2/16/2023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4736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814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694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649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36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459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607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089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71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3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64767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anchor="b"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17" name="Date Placeholder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" name="Date Placeholder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ate Placeholder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0" name="Picture Placeholder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3" name="Picture Placeholder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8" name="Content Placeholder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9" name="Content Placeholder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2" name="Content Placeholder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/>
            </a:lvl1pPr>
            <a:lvl2pPr marL="457200" indent="0">
              <a:lnSpc>
                <a:spcPts val="2000"/>
              </a:lnSpc>
              <a:buNone/>
              <a:defRPr sz="1600"/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2000"/>
              </a:lnSpc>
              <a:buNone/>
              <a:defRPr sz="1600"/>
            </a:lvl4pPr>
            <a:lvl5pPr marL="1828800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/>
            </a:lvl1pPr>
            <a:lvl2pPr marL="457200" indent="0">
              <a:lnSpc>
                <a:spcPts val="1800"/>
              </a:lnSpc>
              <a:buNone/>
              <a:defRPr sz="1600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1800"/>
              </a:lnSpc>
              <a:buNone/>
              <a:defRPr sz="1600"/>
            </a:lvl4pPr>
            <a:lvl5pPr marL="1828800" indent="0">
              <a:lnSpc>
                <a:spcPts val="18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blem &amp;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63342/CSCD378/winter2023-cscd378-blog-final/index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 descr="Person using laptop and mobile phone">
            <a:extLst>
              <a:ext uri="{FF2B5EF4-FFF2-40B4-BE49-F238E27FC236}">
                <a16:creationId xmlns:a16="http://schemas.microsoft.com/office/drawing/2014/main" id="{0DC5EB68-4574-FD1F-6992-2B5845BFF1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90" r="-1" b="13632"/>
          <a:stretch/>
        </p:blipFill>
        <p:spPr>
          <a:xfrm>
            <a:off x="458724" y="457200"/>
            <a:ext cx="11274552" cy="5943600"/>
          </a:xfrm>
          <a:prstGeom prst="rect">
            <a:avLst/>
          </a:prstGeom>
          <a:noFill/>
        </p:spPr>
      </p:pic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26AA9C9D-E035-90F5-E7E0-92D2AE6B4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9949" y="885709"/>
            <a:ext cx="8323325" cy="2038466"/>
          </a:xfrm>
          <a:solidFill>
            <a:schemeClr val="accent6">
              <a:alpha val="90000"/>
            </a:schemeClr>
          </a:solidFill>
        </p:spPr>
        <p:txBody>
          <a:bodyPr lIns="914400" anchor="ctr">
            <a:normAutofit/>
          </a:bodyPr>
          <a:lstStyle/>
          <a:p>
            <a:pPr marL="0" indent="0" algn="l">
              <a:buNone/>
            </a:pPr>
            <a:r>
              <a:rPr lang="en-US" sz="3800" b="1" dirty="0"/>
              <a:t>FOLLOWING</a:t>
            </a:r>
          </a:p>
          <a:p>
            <a:pPr marL="0" indent="0" algn="l">
              <a:buNone/>
            </a:pPr>
            <a:r>
              <a:rPr lang="en-US" sz="3800" b="1" dirty="0"/>
              <a:t>WCAG GUIDELINES FOR WEB</a:t>
            </a:r>
          </a:p>
          <a:p>
            <a:pPr marL="0" indent="0" algn="l">
              <a:buNone/>
            </a:pPr>
            <a:r>
              <a:rPr lang="en-US" sz="3800" b="1" dirty="0"/>
              <a:t>ACCESSIBILITY</a:t>
            </a:r>
          </a:p>
        </p:txBody>
      </p:sp>
      <p:sp>
        <p:nvSpPr>
          <p:cNvPr id="7" name="Slide Number Placeholder 6" hidden="1">
            <a:extLst>
              <a:ext uri="{FF2B5EF4-FFF2-40B4-BE49-F238E27FC236}">
                <a16:creationId xmlns:a16="http://schemas.microsoft.com/office/drawing/2014/main" id="{230999AD-4DB0-64C1-F63D-FDA991AA8E3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6A441BD5-A9BC-7D33-1D7F-1F2380B38237}"/>
              </a:ext>
            </a:extLst>
          </p:cNvPr>
          <p:cNvSpPr txBox="1">
            <a:spLocks/>
          </p:cNvSpPr>
          <p:nvPr/>
        </p:nvSpPr>
        <p:spPr>
          <a:xfrm>
            <a:off x="458724" y="403583"/>
            <a:ext cx="3227451" cy="33587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Content Placeholder 38">
            <a:extLst>
              <a:ext uri="{FF2B5EF4-FFF2-40B4-BE49-F238E27FC236}">
                <a16:creationId xmlns:a16="http://schemas.microsoft.com/office/drawing/2014/main" id="{ACFF8270-C04B-BE67-CA31-6862D0425A15}"/>
              </a:ext>
            </a:extLst>
          </p:cNvPr>
          <p:cNvSpPr txBox="1">
            <a:spLocks/>
          </p:cNvSpPr>
          <p:nvPr/>
        </p:nvSpPr>
        <p:spPr>
          <a:xfrm>
            <a:off x="458724" y="3910518"/>
            <a:ext cx="1979675" cy="2490282"/>
          </a:xfrm>
          <a:prstGeom prst="rect">
            <a:avLst/>
          </a:prstGeom>
          <a:solidFill>
            <a:schemeClr val="accent6">
              <a:alpha val="90000"/>
            </a:schemeClr>
          </a:solidFill>
        </p:spPr>
        <p:txBody>
          <a:bodyPr vert="horz" lIns="0" tIns="182880" rIns="91440" bIns="0" rtlCol="0" anchor="t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600" dirty="0">
                <a:latin typeface="+mj-lt"/>
                <a:ea typeface="+mj-ea"/>
                <a:cs typeface="+mj-cs"/>
              </a:rPr>
              <a:t>HTTP 418</a:t>
            </a:r>
          </a:p>
          <a:p>
            <a:pPr algn="l"/>
            <a:r>
              <a:rPr lang="en-US" sz="1400" dirty="0">
                <a:latin typeface="+mn-lt"/>
                <a:ea typeface="+mn-ea"/>
                <a:cs typeface="+mn-cs"/>
              </a:rPr>
              <a:t>Alex</a:t>
            </a:r>
          </a:p>
          <a:p>
            <a:pPr algn="l"/>
            <a:r>
              <a:rPr lang="en-US" sz="1400" dirty="0">
                <a:latin typeface="+mn-lt"/>
                <a:ea typeface="+mn-ea"/>
                <a:cs typeface="+mn-cs"/>
              </a:rPr>
              <a:t>Amy </a:t>
            </a:r>
          </a:p>
          <a:p>
            <a:pPr algn="l"/>
            <a:r>
              <a:rPr lang="en-US" sz="1400" dirty="0">
                <a:latin typeface="+mn-lt"/>
                <a:ea typeface="+mn-ea"/>
                <a:cs typeface="+mn-cs"/>
              </a:rPr>
              <a:t>Ian</a:t>
            </a:r>
          </a:p>
          <a:p>
            <a:pPr algn="l"/>
            <a:r>
              <a:rPr lang="en-US" sz="1400" dirty="0">
                <a:latin typeface="+mn-lt"/>
                <a:ea typeface="+mn-ea"/>
                <a:cs typeface="+mn-cs"/>
              </a:rPr>
              <a:t>Kevin</a:t>
            </a:r>
          </a:p>
          <a:p>
            <a:pPr algn="l"/>
            <a:r>
              <a:rPr lang="en-US" sz="1400" dirty="0">
                <a:latin typeface="+mn-lt"/>
                <a:ea typeface="+mn-ea"/>
                <a:cs typeface="+mn-cs"/>
              </a:rPr>
              <a:t>Roger</a:t>
            </a:r>
          </a:p>
          <a:p>
            <a:pPr algn="l"/>
            <a:endParaRPr lang="en-US" sz="3800" b="1" dirty="0"/>
          </a:p>
        </p:txBody>
      </p:sp>
    </p:spTree>
    <p:extLst>
      <p:ext uri="{BB962C8B-B14F-4D97-AF65-F5344CB8AC3E}">
        <p14:creationId xmlns:p14="http://schemas.microsoft.com/office/powerpoint/2010/main" val="2818867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Navigation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70354" y="1749172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dirty="0"/>
              <a:t>Guideline 3.2 Predictable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962088" cy="530352"/>
          </a:xfrm>
        </p:spPr>
        <p:txBody>
          <a:bodyPr/>
          <a:lstStyle/>
          <a:p>
            <a:r>
              <a:rPr lang="en-US" sz="1600" dirty="0"/>
              <a:t>Make Web pages appear and operate in predictable ways</a:t>
            </a:r>
          </a:p>
          <a:p>
            <a:endParaRPr lang="en-US" sz="1600" dirty="0"/>
          </a:p>
        </p:txBody>
      </p:sp>
      <p:pic>
        <p:nvPicPr>
          <p:cNvPr id="10" name="Picture Placeholder 9" descr="Light bulb on yellow background with sketched light beams and cord">
            <a:hlinkClick r:id="rId3"/>
            <a:extLst>
              <a:ext uri="{FF2B5EF4-FFF2-40B4-BE49-F238E27FC236}">
                <a16:creationId xmlns:a16="http://schemas.microsoft.com/office/drawing/2014/main" id="{BCAF9F94-E566-80EE-A31F-8C139CCADC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9897" r="19897"/>
          <a:stretch/>
        </p:blipFill>
        <p:spPr>
          <a:xfrm>
            <a:off x="-95251" y="0"/>
            <a:ext cx="6711191" cy="6858000"/>
          </a:xfrm>
        </p:spPr>
      </p:pic>
      <p:sp>
        <p:nvSpPr>
          <p:cNvPr id="19" name="Text Placeholder 90">
            <a:extLst>
              <a:ext uri="{FF2B5EF4-FFF2-40B4-BE49-F238E27FC236}">
                <a16:creationId xmlns:a16="http://schemas.microsoft.com/office/drawing/2014/main" id="{CBD5D3A6-1B92-8D92-B67B-FAE1ACC66652}"/>
              </a:ext>
            </a:extLst>
          </p:cNvPr>
          <p:cNvSpPr txBox="1">
            <a:spLocks/>
          </p:cNvSpPr>
          <p:nvPr/>
        </p:nvSpPr>
        <p:spPr>
          <a:xfrm>
            <a:off x="7558278" y="2841688"/>
            <a:ext cx="3931920" cy="3383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Consistent Navigation</a:t>
            </a:r>
          </a:p>
        </p:txBody>
      </p:sp>
      <p:sp>
        <p:nvSpPr>
          <p:cNvPr id="20" name="Text Placeholder 105">
            <a:extLst>
              <a:ext uri="{FF2B5EF4-FFF2-40B4-BE49-F238E27FC236}">
                <a16:creationId xmlns:a16="http://schemas.microsoft.com/office/drawing/2014/main" id="{D301D849-863B-85EC-ED93-2B6859B213B8}"/>
              </a:ext>
            </a:extLst>
          </p:cNvPr>
          <p:cNvSpPr txBox="1">
            <a:spLocks/>
          </p:cNvSpPr>
          <p:nvPr/>
        </p:nvSpPr>
        <p:spPr>
          <a:xfrm>
            <a:off x="7612886" y="3117276"/>
            <a:ext cx="4572000" cy="27882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Navigational mechanisms that are repeated on multiple Web pages occur in the same relative order each time they are repeated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We will be implementing a header and footer with a navigation options that will remain consistent on every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We hope to create a layout and navigation structure that can be easily navigated using only the keyboard.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485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755648"/>
            <a:ext cx="4602318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/>
              <a:t>Guideline 1.1 Text Alternatives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/>
          <a:lstStyle/>
          <a:p>
            <a:r>
              <a:rPr lang="en-US" sz="1600" dirty="0"/>
              <a:t>Provide text alternatives for any non-text content</a:t>
            </a:r>
          </a:p>
          <a:p>
            <a:endParaRPr lang="en-US" sz="1600" dirty="0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68BE0AD2-70B0-4FD7-919D-292F8D4BA7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05878" y="2689288"/>
            <a:ext cx="3931920" cy="338328"/>
          </a:xfrm>
        </p:spPr>
        <p:txBody>
          <a:bodyPr>
            <a:noAutofit/>
          </a:bodyPr>
          <a:lstStyle/>
          <a:p>
            <a:r>
              <a:rPr lang="en-US" dirty="0"/>
              <a:t>Image Alt Text</a:t>
            </a:r>
          </a:p>
        </p:txBody>
      </p:sp>
      <p:sp>
        <p:nvSpPr>
          <p:cNvPr id="106" name="Text Placeholder 105">
            <a:extLst>
              <a:ext uri="{FF2B5EF4-FFF2-40B4-BE49-F238E27FC236}">
                <a16:creationId xmlns:a16="http://schemas.microsoft.com/office/drawing/2014/main" id="{37264B0B-A362-43C1-9CC2-2F040CDC160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05878" y="3027615"/>
            <a:ext cx="4572000" cy="131530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Descriptive text for images for users who may have issues perceiving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Using correct html tags to ensure alt text is readable by screen readers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sz="1600" dirty="0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3" name="Picture Placeholder 1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45580E3-4295-47DF-B7F5-C9FC42641D4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3037" r="3037" b="9861"/>
          <a:stretch/>
        </p:blipFill>
        <p:spPr>
          <a:xfrm>
            <a:off x="0" y="0"/>
            <a:ext cx="6096000" cy="6181725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554FC48-BD8D-4779-B064-EA983DF77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 Alt Text</a:t>
            </a:r>
          </a:p>
        </p:txBody>
      </p:sp>
    </p:spTree>
    <p:extLst>
      <p:ext uri="{BB962C8B-B14F-4D97-AF65-F5344CB8AC3E}">
        <p14:creationId xmlns:p14="http://schemas.microsoft.com/office/powerpoint/2010/main" val="1401199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B327B5C-48C1-1911-79A5-D3291C6CF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35" y="191018"/>
            <a:ext cx="11317405" cy="4647417"/>
          </a:xfrm>
          <a:prstGeom prst="rect">
            <a:avLst/>
          </a:prstGeom>
        </p:spPr>
      </p:pic>
      <p:sp>
        <p:nvSpPr>
          <p:cNvPr id="12" name="Text Placeholder 105">
            <a:extLst>
              <a:ext uri="{FF2B5EF4-FFF2-40B4-BE49-F238E27FC236}">
                <a16:creationId xmlns:a16="http://schemas.microsoft.com/office/drawing/2014/main" id="{66A9699D-2D9C-477D-0B28-3D7A0FBA9271}"/>
              </a:ext>
            </a:extLst>
          </p:cNvPr>
          <p:cNvSpPr txBox="1">
            <a:spLocks/>
          </p:cNvSpPr>
          <p:nvPr/>
        </p:nvSpPr>
        <p:spPr>
          <a:xfrm>
            <a:off x="364798" y="5180967"/>
            <a:ext cx="4572000" cy="1315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We plan to add alt tags to all media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Make sure alt tags are unique and descriptive of media contents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207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755648"/>
            <a:ext cx="4602318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/>
              <a:t>Guideline 1.1 Text Alternatives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/>
          <a:lstStyle/>
          <a:p>
            <a:r>
              <a:rPr lang="en-US" sz="1600" dirty="0"/>
              <a:t>Provide text alternatives for any non-text content</a:t>
            </a:r>
          </a:p>
          <a:p>
            <a:endParaRPr lang="en-US" sz="16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54FC48-BD8D-4779-B064-EA983DF77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Icon Tooltips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31064A9-1572-8B79-CE08-ED63405D490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82078" y="2477165"/>
            <a:ext cx="4572000" cy="144847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Adding descriptive text to icons prevents confusion and ensures site navigation can be understood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Tooltips should persist until the hover is removed or the user dismisses the message</a:t>
            </a:r>
          </a:p>
        </p:txBody>
      </p:sp>
      <p:pic>
        <p:nvPicPr>
          <p:cNvPr id="20" name="Picture 1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52CDEA8-61E0-C8BA-3520-50D9905E4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34" y="730833"/>
            <a:ext cx="5979019" cy="3363198"/>
          </a:xfrm>
          <a:prstGeom prst="rect">
            <a:avLst/>
          </a:prstGeom>
        </p:spPr>
      </p:pic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4DD5E8FD-B3FF-7FB8-D4AD-7D9BEDE79665}"/>
              </a:ext>
            </a:extLst>
          </p:cNvPr>
          <p:cNvSpPr txBox="1">
            <a:spLocks/>
          </p:cNvSpPr>
          <p:nvPr/>
        </p:nvSpPr>
        <p:spPr>
          <a:xfrm>
            <a:off x="7407276" y="4064143"/>
            <a:ext cx="3931920" cy="3383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Potential Challenges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8501ECC3-957B-17DB-7FF3-0FC5E802F4DD}"/>
              </a:ext>
            </a:extLst>
          </p:cNvPr>
          <p:cNvSpPr txBox="1">
            <a:spLocks/>
          </p:cNvSpPr>
          <p:nvPr/>
        </p:nvSpPr>
        <p:spPr>
          <a:xfrm>
            <a:off x="7482078" y="4389159"/>
            <a:ext cx="4572000" cy="21037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Making sure tooltips include text alternatives that can be read by screen readers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Ensuring keyboard accessibility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Regularly test the tooltips with assistive technologies, such as screen readers, to ensure that they are accessible and usable for users with disabilities.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03188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Color Contrast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70354" y="1749172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/>
              <a:t>Guideline 1.4 Distinguishable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/>
          <a:lstStyle/>
          <a:p>
            <a:r>
              <a:rPr lang="en-US" sz="1600" dirty="0"/>
              <a:t>Make it easier for users to see and hear content including separating foreground from background.</a:t>
            </a:r>
          </a:p>
          <a:p>
            <a:endParaRPr lang="en-US" dirty="0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68BE0AD2-70B0-4FD7-919D-292F8D4BA7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558278" y="4575198"/>
            <a:ext cx="3931920" cy="338328"/>
          </a:xfrm>
        </p:spPr>
        <p:txBody>
          <a:bodyPr>
            <a:noAutofit/>
          </a:bodyPr>
          <a:lstStyle/>
          <a:p>
            <a:r>
              <a:rPr lang="en-US" dirty="0"/>
              <a:t>Potential Challenges</a:t>
            </a:r>
          </a:p>
        </p:txBody>
      </p:sp>
      <p:sp>
        <p:nvSpPr>
          <p:cNvPr id="106" name="Text Placeholder 105">
            <a:extLst>
              <a:ext uri="{FF2B5EF4-FFF2-40B4-BE49-F238E27FC236}">
                <a16:creationId xmlns:a16="http://schemas.microsoft.com/office/drawing/2014/main" id="{37264B0B-A362-43C1-9CC2-2F040CDC160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8278" y="4905977"/>
            <a:ext cx="4572000" cy="131530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Implementing dark mode means two complete color schemes to be evaluated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After using color checker, we found that our dark mode is not fully WCAG compliant so we will need to re-evaluate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0" name="Text Placeholder 105">
            <a:extLst>
              <a:ext uri="{FF2B5EF4-FFF2-40B4-BE49-F238E27FC236}">
                <a16:creationId xmlns:a16="http://schemas.microsoft.com/office/drawing/2014/main" id="{D301D849-863B-85EC-ED93-2B6859B213B8}"/>
              </a:ext>
            </a:extLst>
          </p:cNvPr>
          <p:cNvSpPr txBox="1">
            <a:spLocks/>
          </p:cNvSpPr>
          <p:nvPr/>
        </p:nvSpPr>
        <p:spPr>
          <a:xfrm>
            <a:off x="7612886" y="2681048"/>
            <a:ext cx="4572000" cy="1315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visual presentation of text and images of text has a contrast ratio of at least 4.5:1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We will be using a contrast checker to verify color schemes are WCAG Compliant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DAABCE-20EB-8218-1862-0C8216598B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840" r="49729"/>
          <a:stretch/>
        </p:blipFill>
        <p:spPr>
          <a:xfrm>
            <a:off x="663879" y="496573"/>
            <a:ext cx="4964195" cy="2843525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92E3F77-74F4-E6E7-62EE-018E64240F21}"/>
              </a:ext>
            </a:extLst>
          </p:cNvPr>
          <p:cNvSpPr txBox="1">
            <a:spLocks/>
          </p:cNvSpPr>
          <p:nvPr/>
        </p:nvSpPr>
        <p:spPr>
          <a:xfrm>
            <a:off x="663879" y="195961"/>
            <a:ext cx="3931920" cy="3383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Light Mode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E6AFE88-CBA1-BC15-D579-E72CEEB9B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79" y="3870404"/>
            <a:ext cx="4964195" cy="2646617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6190A77-C257-212D-01FA-A40BD3AE736E}"/>
              </a:ext>
            </a:extLst>
          </p:cNvPr>
          <p:cNvSpPr txBox="1">
            <a:spLocks/>
          </p:cNvSpPr>
          <p:nvPr/>
        </p:nvSpPr>
        <p:spPr>
          <a:xfrm>
            <a:off x="647195" y="3532076"/>
            <a:ext cx="3931920" cy="3383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Dark Mode</a:t>
            </a:r>
          </a:p>
        </p:txBody>
      </p:sp>
    </p:spTree>
    <p:extLst>
      <p:ext uri="{BB962C8B-B14F-4D97-AF65-F5344CB8AC3E}">
        <p14:creationId xmlns:p14="http://schemas.microsoft.com/office/powerpoint/2010/main" val="2735746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3" name="Picture Placeholder 12" descr="Blue measuring tape on a pink background">
            <a:extLst>
              <a:ext uri="{FF2B5EF4-FFF2-40B4-BE49-F238E27FC236}">
                <a16:creationId xmlns:a16="http://schemas.microsoft.com/office/drawing/2014/main" id="{C45580E3-4295-47DF-B7F5-C9FC42641D4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7129" r="17129"/>
          <a:stretch/>
        </p:blipFill>
        <p:spPr>
          <a:xfrm>
            <a:off x="0" y="365125"/>
            <a:ext cx="6096000" cy="6181725"/>
          </a:xfrm>
        </p:spPr>
      </p:pic>
      <p:sp>
        <p:nvSpPr>
          <p:cNvPr id="19" name="Text Placeholder 105">
            <a:extLst>
              <a:ext uri="{FF2B5EF4-FFF2-40B4-BE49-F238E27FC236}">
                <a16:creationId xmlns:a16="http://schemas.microsoft.com/office/drawing/2014/main" id="{2FF015CA-C674-6058-B7D0-6C0C3A97B7A5}"/>
              </a:ext>
            </a:extLst>
          </p:cNvPr>
          <p:cNvSpPr txBox="1">
            <a:spLocks/>
          </p:cNvSpPr>
          <p:nvPr/>
        </p:nvSpPr>
        <p:spPr>
          <a:xfrm>
            <a:off x="7558278" y="2525674"/>
            <a:ext cx="4572000" cy="1315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Except for captions and images of text, text should be able to be resized without assistive technology up to 200 percent without loss of content or functionality.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CDDCD404-C2E3-C624-BF87-7ECE8A003A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70354" y="1521524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/>
              <a:t>Guideline 1.4 Distinguishable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B914230E-CBF5-C28E-DE3C-780F600D263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1866328"/>
            <a:ext cx="4572000" cy="530352"/>
          </a:xfrm>
        </p:spPr>
        <p:txBody>
          <a:bodyPr/>
          <a:lstStyle/>
          <a:p>
            <a:r>
              <a:rPr lang="en-US" sz="1600" dirty="0"/>
              <a:t>Make it easier for users to see and hear content including separating foreground from background.</a:t>
            </a:r>
          </a:p>
          <a:p>
            <a:endParaRPr lang="en-US" dirty="0"/>
          </a:p>
        </p:txBody>
      </p:sp>
      <p:sp>
        <p:nvSpPr>
          <p:cNvPr id="25" name="Text Placeholder 90">
            <a:extLst>
              <a:ext uri="{FF2B5EF4-FFF2-40B4-BE49-F238E27FC236}">
                <a16:creationId xmlns:a16="http://schemas.microsoft.com/office/drawing/2014/main" id="{887E2E85-3D74-0EF7-DFCA-7BADA0B7852E}"/>
              </a:ext>
            </a:extLst>
          </p:cNvPr>
          <p:cNvSpPr txBox="1">
            <a:spLocks/>
          </p:cNvSpPr>
          <p:nvPr/>
        </p:nvSpPr>
        <p:spPr>
          <a:xfrm>
            <a:off x="7558278" y="4315632"/>
            <a:ext cx="3931920" cy="3383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Potential Challenges</a:t>
            </a:r>
          </a:p>
        </p:txBody>
      </p:sp>
      <p:sp>
        <p:nvSpPr>
          <p:cNvPr id="26" name="Text Placeholder 105">
            <a:extLst>
              <a:ext uri="{FF2B5EF4-FFF2-40B4-BE49-F238E27FC236}">
                <a16:creationId xmlns:a16="http://schemas.microsoft.com/office/drawing/2014/main" id="{26A3E8CA-3372-93CB-0804-1606C26E0CAB}"/>
              </a:ext>
            </a:extLst>
          </p:cNvPr>
          <p:cNvSpPr txBox="1">
            <a:spLocks/>
          </p:cNvSpPr>
          <p:nvPr/>
        </p:nvSpPr>
        <p:spPr>
          <a:xfrm>
            <a:off x="7558278" y="4736592"/>
            <a:ext cx="4572000" cy="1315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Ensuring the integrity of the content is preserved as text size is scaled up or down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74D3664E-1DED-D092-E9CA-AEA88227F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Text Size</a:t>
            </a:r>
          </a:p>
        </p:txBody>
      </p:sp>
    </p:spTree>
    <p:extLst>
      <p:ext uri="{BB962C8B-B14F-4D97-AF65-F5344CB8AC3E}">
        <p14:creationId xmlns:p14="http://schemas.microsoft.com/office/powerpoint/2010/main" val="1501979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719C4229-5B22-4A67-9422-76E6BAAD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1112" y="884522"/>
            <a:ext cx="8682164" cy="1828799"/>
          </a:xfrm>
          <a:solidFill>
            <a:schemeClr val="accent6">
              <a:alpha val="90000"/>
            </a:schemeClr>
          </a:solidFill>
        </p:spPr>
        <p:txBody>
          <a:bodyPr anchor="ctr"/>
          <a:lstStyle/>
          <a:p>
            <a:br>
              <a:rPr lang="en-US" dirty="0"/>
            </a:br>
            <a:r>
              <a:rPr lang="en-US" dirty="0"/>
              <a:t>Operable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F63FC11-F786-8403-92C1-7D0EFC0C41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210517" cy="684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4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59"/>
    </mc:Choice>
    <mc:Fallback xmlns="">
      <p:transition spd="slow" advTm="33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Keyboard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70354" y="1749172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dirty="0"/>
              <a:t>Guideline 2.1 Keyboard Accessible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D29FD-175B-4836-A202-052373FB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1325564"/>
          </a:xfrm>
        </p:spPr>
        <p:txBody>
          <a:bodyPr/>
          <a:lstStyle/>
          <a:p>
            <a:r>
              <a:rPr lang="en-US" dirty="0"/>
              <a:t>Functionality should be accessible from the keyboard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Logical tab order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Keyboard friendly navigation menus, links, and buttons</a:t>
            </a:r>
          </a:p>
          <a:p>
            <a:endParaRPr lang="en-US" dirty="0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Placeholder 12" descr="Keyboard with blank button">
            <a:extLst>
              <a:ext uri="{FF2B5EF4-FFF2-40B4-BE49-F238E27FC236}">
                <a16:creationId xmlns:a16="http://schemas.microsoft.com/office/drawing/2014/main" id="{C45580E3-4295-47DF-B7F5-C9FC42641D4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263" r="22263"/>
          <a:stretch/>
        </p:blipFill>
        <p:spPr>
          <a:xfrm>
            <a:off x="0" y="365125"/>
            <a:ext cx="6096000" cy="6181725"/>
          </a:xfrm>
        </p:spPr>
      </p:pic>
      <p:sp>
        <p:nvSpPr>
          <p:cNvPr id="6" name="Text Placeholder 90">
            <a:extLst>
              <a:ext uri="{FF2B5EF4-FFF2-40B4-BE49-F238E27FC236}">
                <a16:creationId xmlns:a16="http://schemas.microsoft.com/office/drawing/2014/main" id="{A59E6DEA-8925-B705-5258-54828AA17395}"/>
              </a:ext>
            </a:extLst>
          </p:cNvPr>
          <p:cNvSpPr txBox="1">
            <a:spLocks/>
          </p:cNvSpPr>
          <p:nvPr/>
        </p:nvSpPr>
        <p:spPr>
          <a:xfrm>
            <a:off x="7558278" y="4315632"/>
            <a:ext cx="3931920" cy="3383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Potential Challenges</a:t>
            </a:r>
          </a:p>
        </p:txBody>
      </p:sp>
      <p:sp>
        <p:nvSpPr>
          <p:cNvPr id="8" name="Text Placeholder 105">
            <a:extLst>
              <a:ext uri="{FF2B5EF4-FFF2-40B4-BE49-F238E27FC236}">
                <a16:creationId xmlns:a16="http://schemas.microsoft.com/office/drawing/2014/main" id="{B7030B0C-009E-ABD2-7602-18CE2E462907}"/>
              </a:ext>
            </a:extLst>
          </p:cNvPr>
          <p:cNvSpPr txBox="1">
            <a:spLocks/>
          </p:cNvSpPr>
          <p:nvPr/>
        </p:nvSpPr>
        <p:spPr>
          <a:xfrm>
            <a:off x="7558278" y="4736592"/>
            <a:ext cx="4572000" cy="13153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Making sure all interactive elements are accessible through tabbing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Making sure tab order follows a logical, linear path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37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030537DA-A686-9685-B3F7-2B82850E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9AA29F5-A896-C297-4FF4-82379C937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0333570-017C-D098-CAC1-57F25D101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  <p:pic>
        <p:nvPicPr>
          <p:cNvPr id="18" name="Screen Recording 17">
            <a:hlinkClick r:id="" action="ppaction://media"/>
            <a:extLst>
              <a:ext uri="{FF2B5EF4-FFF2-40B4-BE49-F238E27FC236}">
                <a16:creationId xmlns:a16="http://schemas.microsoft.com/office/drawing/2014/main" id="{6C6AA2F0-0DE3-FF03-84AC-7D8E3A4F80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8518" y="0"/>
            <a:ext cx="12210517" cy="684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1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87"/>
    </mc:Choice>
    <mc:Fallback xmlns="">
      <p:transition spd="slow" advTm="10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15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Pitch Deck_tm66722518_Win32_JB_SL_v3" id="{F88C4BC3-D7CC-4809-9A20-83B96B306E67}" vid="{C89703AC-DCB6-4757-83A4-6B2EB7B7FA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BE6AE0A-D4B0-4A5B-9359-3C20E0AE6F61}">
  <ds:schemaRefs>
    <ds:schemaRef ds:uri="http://schemas.microsoft.com/office/infopath/2007/PartnerControls"/>
    <ds:schemaRef ds:uri="http://purl.org/dc/dcmitype/"/>
    <ds:schemaRef ds:uri="http://schemas.microsoft.com/office/2006/metadata/properties"/>
    <ds:schemaRef ds:uri="71af3243-3dd4-4a8d-8c0d-dd76da1f02a5"/>
    <ds:schemaRef ds:uri="http://purl.org/dc/terms/"/>
    <ds:schemaRef ds:uri="http://schemas.microsoft.com/sharepoint/v3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230e9df3-be65-4c73-a93b-d1236ebd677e"/>
    <ds:schemaRef ds:uri="16c05727-aa75-4e4a-9b5f-8a80a116589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4F12D6A-2BE8-4847-A724-6F141C79A2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{51BB6F53-23F0-4BCD-B437-FFD0B2C4D383}tf66722518_win32</Template>
  <TotalTime>964</TotalTime>
  <Words>461</Words>
  <Application>Microsoft Office PowerPoint</Application>
  <PresentationFormat>Widescreen</PresentationFormat>
  <Paragraphs>78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Bodoni MT</vt:lpstr>
      <vt:lpstr>Calibri</vt:lpstr>
      <vt:lpstr>Source Sans Pro Light</vt:lpstr>
      <vt:lpstr>Times New Roman</vt:lpstr>
      <vt:lpstr>Office Theme</vt:lpstr>
      <vt:lpstr>FOLLOWING WCAG GUIDELINES FOR WEB ACCESSIBILITY</vt:lpstr>
      <vt:lpstr>Image Alt Text</vt:lpstr>
      <vt:lpstr>PowerPoint Presentation</vt:lpstr>
      <vt:lpstr>Icon Tooltips</vt:lpstr>
      <vt:lpstr>Color Contrast</vt:lpstr>
      <vt:lpstr>Text Size</vt:lpstr>
      <vt:lpstr> Operable</vt:lpstr>
      <vt:lpstr>Keyboard Accessibility</vt:lpstr>
      <vt:lpstr>PowerPoint Presentation</vt:lpstr>
      <vt:lpstr>Navigation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Washington, Amy</dc:creator>
  <cp:lastModifiedBy>Washington, Amy</cp:lastModifiedBy>
  <cp:revision>15</cp:revision>
  <cp:lastPrinted>2023-02-17T00:34:56Z</cp:lastPrinted>
  <dcterms:created xsi:type="dcterms:W3CDTF">2023-02-12T17:16:32Z</dcterms:created>
  <dcterms:modified xsi:type="dcterms:W3CDTF">2023-02-17T00:44:04Z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